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4" r:id="rId3"/>
    <p:sldId id="291" r:id="rId4"/>
    <p:sldId id="292" r:id="rId5"/>
    <p:sldId id="293" r:id="rId6"/>
    <p:sldId id="294" r:id="rId7"/>
    <p:sldId id="295" r:id="rId8"/>
    <p:sldId id="296" r:id="rId9"/>
    <p:sldId id="297" r:id="rId10"/>
  </p:sldIdLst>
  <p:sldSz cx="12192000" cy="6858000"/>
  <p:notesSz cx="6858000" cy="9144000"/>
  <p:embeddedFontLst>
    <p:embeddedFont>
      <p:font typeface="맑은 고딕" pitchFamily="50" charset="-127"/>
      <p:regular r:id="rId11"/>
      <p:bold r:id="rId12"/>
    </p:embeddedFont>
    <p:embeddedFont>
      <p:font typeface="한국외대체 L" pitchFamily="18" charset="-127"/>
      <p:regular r:id="rId13"/>
    </p:embeddedFont>
    <p:embeddedFont>
      <p:font typeface="한국외대체 B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107" autoAdjust="0"/>
    <p:restoredTop sz="94660"/>
  </p:normalViewPr>
  <p:slideViewPr>
    <p:cSldViewPr snapToGrid="0">
      <p:cViewPr varScale="1">
        <p:scale>
          <a:sx n="57" d="100"/>
          <a:sy n="57" d="100"/>
        </p:scale>
        <p:origin x="-88" y="-1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13C7276-88B5-4506-849F-49BE9691C5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625A7A7-CEE2-4FFD-922C-84C58BE8FD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3982421-9CEA-4809-B48A-CE3DA58C9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D3EBDE4-0C86-43F7-A2A7-A048F79DC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9944CF4-C16F-48E8-B19E-28F34F311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53615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92EE592-A10A-425F-AA91-F3EE7609F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8A6BD9BC-3DB3-48B2-BB1B-0C6561F70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9CDD5BD-A0DE-4B27-BCAC-D9B200230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2D112C9-5310-4C71-9A97-ACA01885D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02D35B-B98A-44BE-8785-EB97136D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334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CA97DDBC-7709-4C1F-88AE-97974722E3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D61CA77-03B8-46CF-BB92-95E1FEB96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A62226D-DA04-46B5-A50B-ED474B574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ACE6DBB-AF78-4C9E-AC09-846D8AA23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60AE922-4C33-4BD2-ADDB-150E2334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68256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A7418ED-67C5-41E2-A9E3-77F874639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9B52872-0D1A-4E70-829B-F56CA7056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D1F8D7D-4590-4C56-9F34-C545F54B2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DCE363B-00D9-4BC9-B683-AE9D568E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D5F8BD9-B4BB-432D-8B7D-02D8E807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101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A5272CD-8339-4947-BB2F-C6F3F7FC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94C2091-EC80-45D1-B55F-D91278DE1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118EE41-E650-4649-B601-FFDD4E22F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1A3709F-F4E4-4BED-8B70-E6F45ED2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AFC84B4-09D4-4E43-906D-2D06FE577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34717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2517EC0-D755-41DD-B2BA-68D796DF9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AD64FBB-3D1F-4F86-958F-F7F5F5119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CF17A80-FAB1-4FD8-BE1E-187EB6974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6A2ED68-7F7B-484B-8E29-87796ED3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F021737-A219-4869-8E51-9AB091DF4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C6E81C4-A033-4429-A38E-634C822BC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3767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FD024CB-EC26-4DD7-9D2D-EBBB269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7E42C53-19BE-4C73-BFD3-A91162514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398AEE7-D362-447C-8E3D-48250DF0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9623634-344D-473A-B153-BA64692CD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3990A83A-A1E0-45CC-B0CC-F00BCBEAD5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526AA47-C290-42B0-B1FA-072721EE1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657590D4-0B2D-4947-8EC4-F2028CF15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D3B5F5D4-12E2-4325-B75F-4945A47D5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8509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B9E51FC-6E1F-4270-B48C-2D6143BD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F9D09365-D5BD-4464-AFBF-96D49BA02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271A7954-D75C-4335-9C5A-134647E8B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B0E68D34-D0E9-4750-8C46-1E56D71FC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85786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61F7A132-A9D4-4828-BA65-379BC7341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8690A687-6749-45E3-A614-E2BF561E6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1BB81BE-157F-47A9-89CC-56EEEB11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1031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2EE7D5-75C6-456E-B6E8-33257BD39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7968B9C-50E8-4D0B-A3E9-E51B2B40B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813837E-F94A-44D8-9793-16BE6A2CF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6E3BA29-2FF5-410A-A46B-FECA90E35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260233C-34A8-45CB-9186-7801C9B5A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D7E4ED74-A71F-4FE5-977B-01B4C517C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054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5FE9BF-A097-4D29-9B35-398A4F295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9119CFE3-2D7C-4231-AB9E-E99AF2609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BAB49F2-75AA-4878-8A38-8F3FE80D75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7FB779F-91B9-455F-B170-8EADED64C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446A2EE-96BC-4A0E-B470-4B3EEEEC9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433C5C0-5EEC-4985-9522-6980F0765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2107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B0D24CD4-DAE2-4F26-80E2-4139C055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E64DDCB-6075-4BB0-92F1-09750167C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117C5A4-B8C9-4AB6-B758-E8CABF04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42425-83C7-48BF-B869-4C15B0338BF7}" type="datetimeFigureOut">
              <a:rPr lang="ko-KR" altLang="en-US" smtClean="0"/>
              <a:pPr/>
              <a:t>2019-08-05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6BDAEF8-8884-4C69-9BB3-9162E9C4C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0390DCA-4A5C-4832-98F1-A0AEDE7CD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82A25-59EF-44C3-8F0F-9A71774AA3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73329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9A122E9D-821B-44C8-8766-64D2BD395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470F3534-9ED2-4D56-A2A6-02F8A8BEB5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xmlns="" id="{DD828192-6F83-418C-AB2A-2AD31335B565}"/>
              </a:ext>
            </a:extLst>
          </p:cNvPr>
          <p:cNvSpPr/>
          <p:nvPr/>
        </p:nvSpPr>
        <p:spPr>
          <a:xfrm>
            <a:off x="3390312" y="513347"/>
            <a:ext cx="5725551" cy="5101390"/>
          </a:xfrm>
          <a:prstGeom prst="diamond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A8FB82F4-C33A-438A-A52A-1ECE8801801A}"/>
              </a:ext>
            </a:extLst>
          </p:cNvPr>
          <p:cNvCxnSpPr/>
          <p:nvPr/>
        </p:nvCxnSpPr>
        <p:spPr>
          <a:xfrm flipV="1">
            <a:off x="4745129" y="513347"/>
            <a:ext cx="1507958" cy="137962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C052A220-7DCA-478E-999E-5048EE341EED}"/>
              </a:ext>
            </a:extLst>
          </p:cNvPr>
          <p:cNvCxnSpPr/>
          <p:nvPr/>
        </p:nvCxnSpPr>
        <p:spPr>
          <a:xfrm>
            <a:off x="3390312" y="3064042"/>
            <a:ext cx="1695035" cy="1507958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46AEFAF9-70AF-44D2-A941-3A3EB9E5DA50}"/>
              </a:ext>
            </a:extLst>
          </p:cNvPr>
          <p:cNvCxnSpPr/>
          <p:nvPr/>
        </p:nvCxnSpPr>
        <p:spPr>
          <a:xfrm flipV="1">
            <a:off x="6253087" y="4211295"/>
            <a:ext cx="1576074" cy="1403442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xmlns="" id="{FEE07211-DA5A-4852-B034-3863171B7152}"/>
              </a:ext>
            </a:extLst>
          </p:cNvPr>
          <p:cNvCxnSpPr/>
          <p:nvPr/>
        </p:nvCxnSpPr>
        <p:spPr>
          <a:xfrm flipH="1" flipV="1">
            <a:off x="7555832" y="1679975"/>
            <a:ext cx="1560031" cy="1384067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508C818-E0E2-4AF4-A5C2-A665C3D66829}"/>
              </a:ext>
            </a:extLst>
          </p:cNvPr>
          <p:cNvSpPr txBox="1"/>
          <p:nvPr/>
        </p:nvSpPr>
        <p:spPr>
          <a:xfrm>
            <a:off x="3236186" y="2368602"/>
            <a:ext cx="60069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 smtClean="0">
                <a:solidFill>
                  <a:schemeClr val="bg1">
                    <a:lumMod val="95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tesseract</a:t>
            </a:r>
            <a:r>
              <a:rPr lang="ko-KR" altLang="en-US" sz="3200" dirty="0" smtClean="0">
                <a:solidFill>
                  <a:schemeClr val="bg1">
                    <a:lumMod val="95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활용한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algn="ctr"/>
            <a:r>
              <a:rPr lang="ko-KR" altLang="en-US" sz="3200" dirty="0" smtClean="0">
                <a:solidFill>
                  <a:schemeClr val="bg1">
                    <a:lumMod val="95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자동차 번호인식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algn="ctr"/>
            <a:r>
              <a:rPr lang="ko-KR" altLang="en-US" sz="3200" dirty="0" smtClean="0">
                <a:solidFill>
                  <a:schemeClr val="bg1">
                    <a:lumMod val="95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프로젝트</a:t>
            </a:r>
            <a:endParaRPr lang="en-US" altLang="ko-KR" sz="3200" dirty="0" smtClean="0">
              <a:solidFill>
                <a:schemeClr val="bg1">
                  <a:lumMod val="95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algn="ctr"/>
            <a:r>
              <a:rPr lang="en-US" altLang="ko-KR" sz="3200" dirty="0" smtClean="0">
                <a:solidFill>
                  <a:schemeClr val="bg1">
                    <a:lumMod val="95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# 4</a:t>
            </a:r>
          </a:p>
          <a:p>
            <a:pPr algn="ctr"/>
            <a:endParaRPr lang="ko-KR" altLang="en-US" sz="3200" dirty="0">
              <a:solidFill>
                <a:schemeClr val="bg1">
                  <a:lumMod val="95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xmlns="" id="{5429AD5F-9CC6-4CD6-97F8-10B126A66058}"/>
              </a:ext>
            </a:extLst>
          </p:cNvPr>
          <p:cNvSpPr/>
          <p:nvPr/>
        </p:nvSpPr>
        <p:spPr>
          <a:xfrm>
            <a:off x="8143954" y="3368843"/>
            <a:ext cx="6149561" cy="3489157"/>
          </a:xfrm>
          <a:prstGeom prst="triangle">
            <a:avLst/>
          </a:prstGeom>
          <a:solidFill>
            <a:schemeClr val="bg1">
              <a:lumMod val="95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xmlns="" id="{4967C05C-024B-4A61-A841-4CF6508780DE}"/>
              </a:ext>
            </a:extLst>
          </p:cNvPr>
          <p:cNvSpPr/>
          <p:nvPr/>
        </p:nvSpPr>
        <p:spPr>
          <a:xfrm>
            <a:off x="7190066" y="4571999"/>
            <a:ext cx="4263997" cy="2286001"/>
          </a:xfrm>
          <a:prstGeom prst="triangle">
            <a:avLst/>
          </a:prstGeom>
          <a:solidFill>
            <a:schemeClr val="bg1">
              <a:lumMod val="95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2E20E880-E09F-4B28-B0B6-06768EDB9B70}"/>
              </a:ext>
            </a:extLst>
          </p:cNvPr>
          <p:cNvCxnSpPr>
            <a:stCxn id="13" idx="2"/>
            <a:endCxn id="13" idx="0"/>
          </p:cNvCxnSpPr>
          <p:nvPr/>
        </p:nvCxnSpPr>
        <p:spPr>
          <a:xfrm flipV="1">
            <a:off x="7190066" y="4571999"/>
            <a:ext cx="2131999" cy="2286001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2E1C1919-EBAB-4C08-99F8-4B09A1A4D79B}"/>
              </a:ext>
            </a:extLst>
          </p:cNvPr>
          <p:cNvCxnSpPr>
            <a:endCxn id="12" idx="0"/>
          </p:cNvCxnSpPr>
          <p:nvPr/>
        </p:nvCxnSpPr>
        <p:spPr>
          <a:xfrm flipV="1">
            <a:off x="8143954" y="3368843"/>
            <a:ext cx="3074781" cy="3489157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xmlns="" id="{6027DB7E-B3FD-47E9-8A5A-056C777839EF}"/>
              </a:ext>
            </a:extLst>
          </p:cNvPr>
          <p:cNvSpPr/>
          <p:nvPr/>
        </p:nvSpPr>
        <p:spPr>
          <a:xfrm rot="10800000">
            <a:off x="-2358320" y="0"/>
            <a:ext cx="6149561" cy="3489157"/>
          </a:xfrm>
          <a:prstGeom prst="triangle">
            <a:avLst/>
          </a:prstGeom>
          <a:solidFill>
            <a:schemeClr val="bg1">
              <a:lumMod val="95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xmlns="" id="{2A1DBE56-96C5-4605-B546-E4926235561D}"/>
              </a:ext>
            </a:extLst>
          </p:cNvPr>
          <p:cNvSpPr/>
          <p:nvPr/>
        </p:nvSpPr>
        <p:spPr>
          <a:xfrm rot="10800000">
            <a:off x="481132" y="0"/>
            <a:ext cx="4263997" cy="2286001"/>
          </a:xfrm>
          <a:prstGeom prst="triangle">
            <a:avLst/>
          </a:prstGeom>
          <a:solidFill>
            <a:schemeClr val="bg1">
              <a:lumMod val="95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xmlns="" id="{17D09BBC-3736-4403-8F23-52A347BAF392}"/>
              </a:ext>
            </a:extLst>
          </p:cNvPr>
          <p:cNvCxnSpPr>
            <a:stCxn id="17" idx="2"/>
            <a:endCxn id="17" idx="0"/>
          </p:cNvCxnSpPr>
          <p:nvPr/>
        </p:nvCxnSpPr>
        <p:spPr>
          <a:xfrm rot="10800000" flipV="1">
            <a:off x="2613130" y="0"/>
            <a:ext cx="2131999" cy="2286001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16633CF4-F8F0-48F0-A1E4-AF1CA376C15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16460" y="-13648"/>
            <a:ext cx="3074781" cy="3489157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C2EC5C29-6A86-43B5-A40C-CA5FFEAFF003}"/>
              </a:ext>
            </a:extLst>
          </p:cNvPr>
          <p:cNvSpPr txBox="1"/>
          <p:nvPr/>
        </p:nvSpPr>
        <p:spPr>
          <a:xfrm>
            <a:off x="7829161" y="240632"/>
            <a:ext cx="4090123" cy="385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5308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2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흐림도 측정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  <p:sp>
        <p:nvSpPr>
          <p:cNvPr id="12" name="내용 개체 틀 2"/>
          <p:cNvSpPr txBox="1">
            <a:spLocks/>
          </p:cNvSpPr>
          <p:nvPr/>
        </p:nvSpPr>
        <p:spPr>
          <a:xfrm>
            <a:off x="421070" y="1885441"/>
            <a:ext cx="11353801" cy="379165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lvl="0" indent="-228600" algn="ctr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ko-KR" sz="2000" dirty="0" smtClean="0">
                <a:latin typeface="한국외대체 B" pitchFamily="18" charset="-127"/>
                <a:ea typeface="한국외대체 B" pitchFamily="18" charset="-127"/>
                <a:cs typeface="한국외대체 B" pitchFamily="18" charset="-127"/>
              </a:rPr>
              <a:t>KNN(K Nearest Neighbors) </a:t>
            </a:r>
            <a:r>
              <a:rPr lang="ko-KR" altLang="en-US" sz="2000" dirty="0" smtClean="0">
                <a:latin typeface="한국외대체 B" pitchFamily="18" charset="-127"/>
                <a:ea typeface="한국외대체 B" pitchFamily="18" charset="-127"/>
                <a:cs typeface="한국외대체 B" pitchFamily="18" charset="-127"/>
              </a:rPr>
              <a:t>알고리즘 수행</a:t>
            </a:r>
            <a:endParaRPr lang="en-US" altLang="ko-KR" sz="2000" dirty="0" smtClean="0">
              <a:latin typeface="한국외대체 B" pitchFamily="18" charset="-127"/>
              <a:ea typeface="한국외대체 B" pitchFamily="18" charset="-127"/>
              <a:cs typeface="한국외대체 B" pitchFamily="18" charset="-127"/>
            </a:endParaRPr>
          </a:p>
          <a:p>
            <a:pPr marL="228600" lvl="0" indent="-228600" algn="ctr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 </a:t>
            </a:r>
            <a:r>
              <a:rPr lang="en-US" altLang="ko-KR" u="sng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  <a:sym typeface="Wingdings" pitchFamily="2" charset="2"/>
              </a:rPr>
              <a:t> </a:t>
            </a:r>
            <a:r>
              <a:rPr lang="ko-KR" altLang="en-US" u="sng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패턴인식에서 사용되는 </a:t>
            </a:r>
            <a:r>
              <a:rPr lang="en-US" altLang="ko-KR" u="sng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k-</a:t>
            </a:r>
            <a:r>
              <a:rPr lang="ko-KR" altLang="en-US" u="sng" dirty="0" err="1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최근접</a:t>
            </a:r>
            <a:r>
              <a:rPr lang="ko-KR" altLang="en-US" u="sng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이웃 알고리즘</a:t>
            </a:r>
            <a:endParaRPr lang="en-US" altLang="ko-KR" u="sng" dirty="0" smtClean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marL="228600" lvl="0" indent="-228600" algn="ctr">
              <a:lnSpc>
                <a:spcPct val="150000"/>
              </a:lnSpc>
              <a:spcBef>
                <a:spcPts val="1000"/>
              </a:spcBef>
              <a:defRPr/>
            </a:pP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즉 어떤 특정 공간 내에 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k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개의 가장 가까운 훈련 데이터로 구성되어 있는 것 의미</a:t>
            </a:r>
            <a:endParaRPr lang="en-US" altLang="ko-KR" dirty="0" smtClean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marL="228600" lvl="0" indent="-228600" algn="ctr">
              <a:lnSpc>
                <a:spcPct val="150000"/>
              </a:lnSpc>
              <a:spcBef>
                <a:spcPts val="1000"/>
              </a:spcBef>
              <a:defRPr/>
            </a:pP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 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이것은 학습 데이터 중 가장 유사한 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k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개의 데이터를 이용해서 값을 예측하는 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 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방법</a:t>
            </a:r>
            <a:endParaRPr lang="en-US" altLang="ko-KR" dirty="0" smtClean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marL="228600" lvl="0" indent="-228600" algn="ctr">
              <a:lnSpc>
                <a:spcPct val="150000"/>
              </a:lnSpc>
              <a:spcBef>
                <a:spcPts val="1000"/>
              </a:spcBef>
              <a:defRPr/>
            </a:pP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특징은 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training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데이터를 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classify 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단계에서 바로 쓰기 때문에 별다른 </a:t>
            </a:r>
            <a:r>
              <a:rPr lang="en-US" altLang="ko-KR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training </a:t>
            </a:r>
            <a:r>
              <a:rPr lang="ko-KR" altLang="en-US" dirty="0" smtClean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단계가 필요 없음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129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37634F06-1261-453E-ABC6-FF6A8DE5FA15}"/>
              </a:ext>
            </a:extLst>
          </p:cNvPr>
          <p:cNvSpPr txBox="1">
            <a:spLocks/>
          </p:cNvSpPr>
          <p:nvPr/>
        </p:nvSpPr>
        <p:spPr>
          <a:xfrm>
            <a:off x="928914" y="1220813"/>
            <a:ext cx="10384972" cy="2037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ctr">
              <a:lnSpc>
                <a:spcPct val="150000"/>
              </a:lnSpc>
              <a:buAutoNum type="arabicParenR"/>
            </a:pPr>
            <a:r>
              <a:rPr lang="en-US" altLang="ko-KR" sz="1800" dirty="0" err="1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jTessBoxEditor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를 이용하여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tesseract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사용 시 글씨체 문제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(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글씨체 마다 정확도가 다름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) </a:t>
            </a: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	=&gt;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약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40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여가지의 </a:t>
            </a:r>
            <a:r>
              <a:rPr lang="en-US" altLang="ko-KR" sz="1800" dirty="0" err="1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traineddata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중 굴림체 사용 중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(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파일 이름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: re )</a:t>
            </a: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     </a:t>
            </a:r>
          </a:p>
        </p:txBody>
      </p:sp>
      <p:pic>
        <p:nvPicPr>
          <p:cNvPr id="3" name="그림 2" descr="스크린샷, 실내이(가) 표시된 사진&#10;&#10;자동 생성된 설명">
            <a:extLst>
              <a:ext uri="{FF2B5EF4-FFF2-40B4-BE49-F238E27FC236}">
                <a16:creationId xmlns:a16="http://schemas.microsoft.com/office/drawing/2014/main" xmlns="" id="{073B9F7B-CCF4-4A56-8D37-7A0789305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133" y="2605998"/>
            <a:ext cx="12043611" cy="3614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6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한글인식 문제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543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37634F06-1261-453E-ABC6-FF6A8DE5FA15}"/>
              </a:ext>
            </a:extLst>
          </p:cNvPr>
          <p:cNvSpPr txBox="1">
            <a:spLocks/>
          </p:cNvSpPr>
          <p:nvPr/>
        </p:nvSpPr>
        <p:spPr>
          <a:xfrm>
            <a:off x="612825" y="1074058"/>
            <a:ext cx="11146972" cy="2037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ctr">
              <a:lnSpc>
                <a:spcPct val="150000"/>
              </a:lnSpc>
              <a:buAutoNum type="arabicParenR" startAt="2"/>
            </a:pP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번호판 안에 들어있는 글자크기가 모두 비슷하다면 인식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100%  But,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다르다면 인식률 떨어짐</a:t>
            </a:r>
            <a:endParaRPr lang="en-US" altLang="ko-KR" sz="1800" dirty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    (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깃 허브에 있는 대부분의 코드들은 외국에서 만듦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=&gt; </a:t>
            </a:r>
            <a:r>
              <a:rPr lang="en-US" altLang="ko-KR" sz="1800" b="1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∴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초기 변수 값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(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사이즈 등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)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수정필요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) </a:t>
            </a:r>
          </a:p>
        </p:txBody>
      </p:sp>
      <p:pic>
        <p:nvPicPr>
          <p:cNvPr id="4" name="그림 3" descr="빨간색, 자동차, 실외, 앉아있는이(가) 표시된 사진&#10;&#10;자동 생성된 설명">
            <a:extLst>
              <a:ext uri="{FF2B5EF4-FFF2-40B4-BE49-F238E27FC236}">
                <a16:creationId xmlns:a16="http://schemas.microsoft.com/office/drawing/2014/main" xmlns="" id="{60CE3E8B-20A2-4FF7-9212-0B88727E2D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70721" y="2494401"/>
            <a:ext cx="2690949" cy="2154862"/>
          </a:xfrm>
          <a:prstGeom prst="rect">
            <a:avLst/>
          </a:prstGeom>
        </p:spPr>
      </p:pic>
      <p:pic>
        <p:nvPicPr>
          <p:cNvPr id="6" name="그림 5" descr="자동차, 건물, 실외, 트럭이(가) 표시된 사진&#10;&#10;자동 생성된 설명">
            <a:extLst>
              <a:ext uri="{FF2B5EF4-FFF2-40B4-BE49-F238E27FC236}">
                <a16:creationId xmlns:a16="http://schemas.microsoft.com/office/drawing/2014/main" xmlns="" id="{B11F151E-031D-4160-BDF9-3D749914E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523271" y="2489106"/>
            <a:ext cx="2873149" cy="2154862"/>
          </a:xfrm>
          <a:prstGeom prst="rect">
            <a:avLst/>
          </a:prstGeom>
        </p:spPr>
      </p:pic>
      <p:pic>
        <p:nvPicPr>
          <p:cNvPr id="10" name="그림 9" descr="클립아트이(가) 표시된 사진&#10;&#10;자동 생성된 설명">
            <a:extLst>
              <a:ext uri="{FF2B5EF4-FFF2-40B4-BE49-F238E27FC236}">
                <a16:creationId xmlns:a16="http://schemas.microsoft.com/office/drawing/2014/main" xmlns="" id="{BC25DF25-0A80-421D-9F8D-B0798D6EB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87544" y="4993475"/>
            <a:ext cx="4139156" cy="117306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34BE8B18-568E-42B9-A284-8BF160B636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017919" y="4993475"/>
            <a:ext cx="3886537" cy="723963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xmlns="" id="{BD3C00AC-FBF0-4B3A-83D5-0EA59E51746C}"/>
              </a:ext>
            </a:extLst>
          </p:cNvPr>
          <p:cNvSpPr/>
          <p:nvPr/>
        </p:nvSpPr>
        <p:spPr>
          <a:xfrm>
            <a:off x="5603966" y="3213463"/>
            <a:ext cx="1084217" cy="5486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11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한글인식 문제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54313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37634F06-1261-453E-ABC6-FF6A8DE5FA15}"/>
              </a:ext>
            </a:extLst>
          </p:cNvPr>
          <p:cNvSpPr txBox="1">
            <a:spLocks/>
          </p:cNvSpPr>
          <p:nvPr/>
        </p:nvSpPr>
        <p:spPr>
          <a:xfrm>
            <a:off x="522514" y="1175658"/>
            <a:ext cx="11146972" cy="2037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3)  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숫자나 영문일 경우에는 한 획으로 그어져 한 글자로 박스인식을 함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   But,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 한글일 경우에는 자음과 모음으로 나누어져 한 글자로 인식하기 어려움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(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가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,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나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,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다 등등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	=&gt;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마지막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Width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크기를 좀 더 넓게 잡아서 인식 가능</a:t>
            </a:r>
            <a:endParaRPr lang="en-US" altLang="ko-KR" sz="1800" dirty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  <p:pic>
        <p:nvPicPr>
          <p:cNvPr id="11" name="그림 10" descr="자동차, 건물, 실외, 트럭이(가) 표시된 사진&#10;&#10;자동 생성된 설명">
            <a:extLst>
              <a:ext uri="{FF2B5EF4-FFF2-40B4-BE49-F238E27FC236}">
                <a16:creationId xmlns:a16="http://schemas.microsoft.com/office/drawing/2014/main" xmlns="" id="{466F240C-74BB-4556-9D8D-59047683A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95523" y="3011388"/>
            <a:ext cx="3587676" cy="26907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97C9D6F3-BEB8-4FE5-9028-0FDED3514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15321" y="4464866"/>
            <a:ext cx="3886537" cy="723963"/>
          </a:xfrm>
          <a:prstGeom prst="rect">
            <a:avLst/>
          </a:prstGeom>
        </p:spPr>
      </p:pic>
      <p:pic>
        <p:nvPicPr>
          <p:cNvPr id="15" name="그림 14" descr="클립아트이(가) 표시된 사진&#10;&#10;자동 생성된 설명">
            <a:extLst>
              <a:ext uri="{FF2B5EF4-FFF2-40B4-BE49-F238E27FC236}">
                <a16:creationId xmlns:a16="http://schemas.microsoft.com/office/drawing/2014/main" xmlns="" id="{92AADB91-E27C-4007-8171-5691473292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07843" y="3237167"/>
            <a:ext cx="3878916" cy="7239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한글인식 문제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45517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xmlns="" id="{37634F06-1261-453E-ABC6-FF6A8DE5FA15}"/>
              </a:ext>
            </a:extLst>
          </p:cNvPr>
          <p:cNvSpPr txBox="1">
            <a:spLocks/>
          </p:cNvSpPr>
          <p:nvPr/>
        </p:nvSpPr>
        <p:spPr>
          <a:xfrm>
            <a:off x="522514" y="1175658"/>
            <a:ext cx="11146972" cy="20378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Solution :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앞의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1,2,3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번의 내용을 토대로 코드 수정</a:t>
            </a:r>
            <a:endParaRPr lang="en-US" altLang="ko-KR" sz="1800" dirty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	+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트레인 데이터를 두 개 생성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(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 트레인 데이터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,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숫자 트레인 데이터 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	=&gt;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번호판의 글자를 하나하나 추출하여 숫자엔 숫자</a:t>
            </a:r>
            <a:r>
              <a:rPr lang="en-US" altLang="ko-KR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, </a:t>
            </a:r>
            <a:r>
              <a:rPr lang="ko-KR" altLang="en-US" sz="1800" dirty="0"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한글엔 한글 데이터 적용</a:t>
            </a:r>
            <a:endParaRPr lang="en-US" altLang="ko-KR" sz="1800" dirty="0"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  <p:pic>
        <p:nvPicPr>
          <p:cNvPr id="3" name="그림 2" descr="시계이(가) 표시된 사진&#10;&#10;자동 생성된 설명">
            <a:extLst>
              <a:ext uri="{FF2B5EF4-FFF2-40B4-BE49-F238E27FC236}">
                <a16:creationId xmlns:a16="http://schemas.microsoft.com/office/drawing/2014/main" xmlns="" id="{70D40B36-2D4F-4003-BF24-A43C7BF12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73039" y="2697417"/>
            <a:ext cx="8184589" cy="146316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D8F237C6-BAB4-48DC-A429-A715D54EEB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53749" y="4297614"/>
            <a:ext cx="9418720" cy="22499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17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한글인식 문제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765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외이(가) 표시된 사진&#10;&#10;자동 생성된 설명">
            <a:extLst>
              <a:ext uri="{FF2B5EF4-FFF2-40B4-BE49-F238E27FC236}">
                <a16:creationId xmlns:a16="http://schemas.microsoft.com/office/drawing/2014/main" xmlns="" id="{AAD961DE-3901-43EC-9196-68E02492AF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7239" y="1535266"/>
            <a:ext cx="5403048" cy="3787468"/>
          </a:xfrm>
          <a:prstGeom prst="rect">
            <a:avLst/>
          </a:prstGeom>
        </p:spPr>
      </p:pic>
      <p:pic>
        <p:nvPicPr>
          <p:cNvPr id="6" name="그림 5" descr="실내, 앉아있는이(가) 표시된 사진&#10;&#10;자동 생성된 설명">
            <a:extLst>
              <a:ext uri="{FF2B5EF4-FFF2-40B4-BE49-F238E27FC236}">
                <a16:creationId xmlns:a16="http://schemas.microsoft.com/office/drawing/2014/main" xmlns="" id="{9017D359-1E7D-4C74-BCE8-28C8EE962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71714" y="1535266"/>
            <a:ext cx="5509737" cy="37036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8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번호 판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1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개일 때의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정확도 개선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29939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시계, 개체, 플레이트이(가) 표시된 사진&#10;&#10;자동 생성된 설명">
            <a:extLst>
              <a:ext uri="{FF2B5EF4-FFF2-40B4-BE49-F238E27FC236}">
                <a16:creationId xmlns:a16="http://schemas.microsoft.com/office/drawing/2014/main" xmlns="" id="{2EA654FB-1D56-482D-9923-044ED02B7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72883" y="2163716"/>
            <a:ext cx="7508698" cy="2843181"/>
          </a:xfrm>
          <a:prstGeom prst="rect">
            <a:avLst/>
          </a:prstGeom>
        </p:spPr>
      </p:pic>
      <p:pic>
        <p:nvPicPr>
          <p:cNvPr id="8" name="그림 7" descr="건물, 하얀색, 실외, 앉아있는이(가) 표시된 사진&#10;&#10;자동 생성된 설명">
            <a:extLst>
              <a:ext uri="{FF2B5EF4-FFF2-40B4-BE49-F238E27FC236}">
                <a16:creationId xmlns:a16="http://schemas.microsoft.com/office/drawing/2014/main" xmlns="" id="{BCAF2BA9-825D-4300-8D79-3637E4C67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89900" y="1334992"/>
            <a:ext cx="4108812" cy="3701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6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번호 판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1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개일 때의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정확도 개선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6045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이(가) 표시된 사진&#10;&#10;자동 생성된 설명">
            <a:extLst>
              <a:ext uri="{FF2B5EF4-FFF2-40B4-BE49-F238E27FC236}">
                <a16:creationId xmlns:a16="http://schemas.microsoft.com/office/drawing/2014/main" xmlns="" id="{12B1094B-A4B5-496B-9B24-45AF20C68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37392" y="1208314"/>
            <a:ext cx="8117216" cy="44413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035BE6D-2837-42A7-8453-1E5EE73CD4DC}"/>
              </a:ext>
            </a:extLst>
          </p:cNvPr>
          <p:cNvSpPr txBox="1"/>
          <p:nvPr/>
        </p:nvSpPr>
        <p:spPr>
          <a:xfrm>
            <a:off x="356517" y="107576"/>
            <a:ext cx="6694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grpSp>
        <p:nvGrpSpPr>
          <p:cNvPr id="6" name="그룹 11">
            <a:extLst>
              <a:ext uri="{FF2B5EF4-FFF2-40B4-BE49-F238E27FC236}">
                <a16:creationId xmlns:a16="http://schemas.microsoft.com/office/drawing/2014/main" xmlns="" id="{41969698-7506-487E-984A-2DF93188322B}"/>
              </a:ext>
            </a:extLst>
          </p:cNvPr>
          <p:cNvGrpSpPr/>
          <p:nvPr/>
        </p:nvGrpSpPr>
        <p:grpSpPr>
          <a:xfrm>
            <a:off x="223271" y="104271"/>
            <a:ext cx="760143" cy="810616"/>
            <a:chOff x="6454318" y="1058181"/>
            <a:chExt cx="760143" cy="810616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ADD38516-D53B-4BF4-8AC3-84CE097D049F}"/>
                </a:ext>
              </a:extLst>
            </p:cNvPr>
            <p:cNvCxnSpPr/>
            <p:nvPr/>
          </p:nvCxnSpPr>
          <p:spPr>
            <a:xfrm>
              <a:off x="6454318" y="1058181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5CCAF0D0-3879-4340-92F3-A84BF1220BDD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058181"/>
              <a:ext cx="0" cy="810616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xmlns="" id="{7230B458-BC0A-4781-A363-D882933CF9DC}"/>
                </a:ext>
              </a:extLst>
            </p:cNvPr>
            <p:cNvCxnSpPr>
              <a:cxnSpLocks/>
            </p:cNvCxnSpPr>
            <p:nvPr/>
          </p:nvCxnSpPr>
          <p:spPr>
            <a:xfrm>
              <a:off x="6454318" y="1868797"/>
              <a:ext cx="760143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xmlns="" id="{4901E6BB-64EE-4A59-8427-5A3B8E242481}"/>
                </a:ext>
              </a:extLst>
            </p:cNvPr>
            <p:cNvCxnSpPr>
              <a:cxnSpLocks/>
            </p:cNvCxnSpPr>
            <p:nvPr/>
          </p:nvCxnSpPr>
          <p:spPr>
            <a:xfrm>
              <a:off x="7214461" y="1058181"/>
              <a:ext cx="0" cy="333449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3FC6D57-53CE-44BD-8850-E1D2D676B312}"/>
              </a:ext>
            </a:extLst>
          </p:cNvPr>
          <p:cNvSpPr txBox="1"/>
          <p:nvPr/>
        </p:nvSpPr>
        <p:spPr>
          <a:xfrm>
            <a:off x="862390" y="476855"/>
            <a:ext cx="538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번호 판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2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개일 때의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한국외대체 L" pitchFamily="18" charset="-127"/>
                <a:ea typeface="한국외대체 L" pitchFamily="18" charset="-127"/>
                <a:cs typeface="한국외대체 L" pitchFamily="18" charset="-127"/>
              </a:rPr>
              <a:t>정확도 개선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한국외대체 L" pitchFamily="18" charset="-127"/>
              <a:ea typeface="한국외대체 L" pitchFamily="18" charset="-127"/>
              <a:cs typeface="한국외대체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70138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140</Words>
  <Application>Microsoft Office PowerPoint</Application>
  <PresentationFormat>사용자 지정</PresentationFormat>
  <Paragraphs>36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맑은 고딕</vt:lpstr>
      <vt:lpstr>한국외대체 L</vt:lpstr>
      <vt:lpstr>-윤고딕350</vt:lpstr>
      <vt:lpstr>한국외대체 B</vt:lpstr>
      <vt:lpstr>Wingdings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보미 최</dc:creator>
  <cp:lastModifiedBy>이수진</cp:lastModifiedBy>
  <cp:revision>33</cp:revision>
  <dcterms:created xsi:type="dcterms:W3CDTF">2019-06-05T13:46:19Z</dcterms:created>
  <dcterms:modified xsi:type="dcterms:W3CDTF">2019-08-05T02:54:03Z</dcterms:modified>
</cp:coreProperties>
</file>

<file path=docProps/thumbnail.jpeg>
</file>